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48" r:id="rId44"/>
    <p:sldId id="722" r:id="rId45"/>
    <p:sldId id="749" r:id="rId46"/>
    <p:sldId id="750" r:id="rId47"/>
    <p:sldId id="751" r:id="rId48"/>
    <p:sldId id="752" r:id="rId49"/>
    <p:sldId id="753" r:id="rId50"/>
    <p:sldId id="745" r:id="rId51"/>
    <p:sldId id="754" r:id="rId52"/>
    <p:sldId id="755" r:id="rId53"/>
    <p:sldId id="756" r:id="rId54"/>
    <p:sldId id="757" r:id="rId55"/>
    <p:sldId id="758" r:id="rId56"/>
    <p:sldId id="759" r:id="rId57"/>
    <p:sldId id="278" r:id="rId58"/>
    <p:sldId id="760" r:id="rId59"/>
    <p:sldId id="307" r:id="rId60"/>
    <p:sldId id="306" r:id="rId61"/>
    <p:sldId id="309" r:id="rId62"/>
    <p:sldId id="779" r:id="rId63"/>
    <p:sldId id="796" r:id="rId64"/>
    <p:sldId id="299" r:id="rId65"/>
    <p:sldId id="312" r:id="rId66"/>
    <p:sldId id="292" r:id="rId67"/>
    <p:sldId id="780" r:id="rId68"/>
    <p:sldId id="797" r:id="rId69"/>
    <p:sldId id="285" r:id="rId70"/>
    <p:sldId id="311" r:id="rId71"/>
    <p:sldId id="287" r:id="rId72"/>
    <p:sldId id="781" r:id="rId73"/>
    <p:sldId id="782" r:id="rId74"/>
    <p:sldId id="293" r:id="rId75"/>
    <p:sldId id="295" r:id="rId76"/>
    <p:sldId id="301" r:id="rId77"/>
    <p:sldId id="288" r:id="rId78"/>
    <p:sldId id="296" r:id="rId79"/>
    <p:sldId id="783" r:id="rId80"/>
    <p:sldId id="314" r:id="rId81"/>
    <p:sldId id="310" r:id="rId82"/>
    <p:sldId id="313" r:id="rId83"/>
    <p:sldId id="316" r:id="rId84"/>
    <p:sldId id="315" r:id="rId85"/>
    <p:sldId id="784" r:id="rId86"/>
    <p:sldId id="785" r:id="rId87"/>
    <p:sldId id="786" r:id="rId88"/>
    <p:sldId id="257" r:id="rId89"/>
    <p:sldId id="317" r:id="rId90"/>
    <p:sldId id="318" r:id="rId91"/>
    <p:sldId id="319" r:id="rId92"/>
    <p:sldId id="320" r:id="rId93"/>
    <p:sldId id="268" r:id="rId94"/>
    <p:sldId id="2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8"/>
    <p:restoredTop sz="95659"/>
  </p:normalViewPr>
  <p:slideViewPr>
    <p:cSldViewPr snapToGrid="0" snapToObjects="1">
      <p:cViewPr>
        <p:scale>
          <a:sx n="126" d="100"/>
          <a:sy n="126" d="100"/>
        </p:scale>
        <p:origin x="600" y="21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0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4183651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239391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52347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263461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2468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446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62.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Blank</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sp>
        <p:nvSpPr>
          <p:cNvPr id="3" name="Rectangle 2">
            <a:extLst>
              <a:ext uri="{FF2B5EF4-FFF2-40B4-BE49-F238E27FC236}">
                <a16:creationId xmlns:a16="http://schemas.microsoft.com/office/drawing/2014/main" id="{AD72AF8E-A523-4949-8624-13DC85CDCEA5}"/>
              </a:ext>
            </a:extLst>
          </p:cNvPr>
          <p:cNvSpPr/>
          <p:nvPr/>
        </p:nvSpPr>
        <p:spPr>
          <a:xfrm>
            <a:off x="1145628" y="1322088"/>
            <a:ext cx="10187389" cy="4427546"/>
          </a:xfrm>
          <a:prstGeom prst="rect">
            <a:avLst/>
          </a:prstGeom>
        </p:spPr>
        <p:txBody>
          <a:bodyPr>
            <a:noAutofit/>
          </a:bodyPr>
          <a:lstStyle/>
          <a:p>
            <a:pPr marL="342900" indent="-342900">
              <a:buFont typeface="Arial" panose="020B0604020202020204" pitchFamily="34" charset="0"/>
              <a:buChar char="•"/>
            </a:pPr>
            <a:endParaRPr lang="en-US" sz="2000" dirty="0">
              <a:ea typeface="Arial" charset="0"/>
              <a:cs typeface="Arial" charset="0"/>
            </a:endParaRPr>
          </a:p>
        </p:txBody>
      </p:sp>
      <p:sp>
        <p:nvSpPr>
          <p:cNvPr id="6" name="Rectangle 5">
            <a:extLst>
              <a:ext uri="{FF2B5EF4-FFF2-40B4-BE49-F238E27FC236}">
                <a16:creationId xmlns:a16="http://schemas.microsoft.com/office/drawing/2014/main" id="{8F802231-3837-4C43-BE60-0B99685CD395}"/>
              </a:ext>
            </a:extLst>
          </p:cNvPr>
          <p:cNvSpPr/>
          <p:nvPr/>
        </p:nvSpPr>
        <p:spPr>
          <a:xfrm>
            <a:off x="1145628" y="1322088"/>
            <a:ext cx="10690771" cy="2350836"/>
          </a:xfrm>
          <a:prstGeom prst="rect">
            <a:avLst/>
          </a:prstGeom>
        </p:spPr>
        <p:txBody>
          <a:bodyPr wrap="square">
            <a:noAutofit/>
          </a:bodyPr>
          <a:lstStyle/>
          <a:p>
            <a:endParaRPr lang="en-US" sz="2000" dirty="0">
              <a:ea typeface="Arial" charset="0"/>
              <a:cs typeface="Arial" charset="0"/>
            </a:endParaRPr>
          </a:p>
        </p:txBody>
      </p:sp>
    </p:spTree>
    <p:extLst>
      <p:ext uri="{BB962C8B-B14F-4D97-AF65-F5344CB8AC3E}">
        <p14:creationId xmlns:p14="http://schemas.microsoft.com/office/powerpoint/2010/main" val="299647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32281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280" y="1944607"/>
            <a:ext cx="6858967" cy="3924109"/>
          </a:xfrm>
        </p:spPr>
        <p:txBody>
          <a:bodyPr>
            <a:noAutofit/>
          </a:bodyPr>
          <a:lstStyle/>
          <a:p>
            <a:pPr marL="0" indent="0" algn="l">
              <a:buNone/>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85306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a:t>
                </a:r>
                <a:r>
                  <a:rPr lang="en-US" sz="2000">
                    <a:latin typeface="Arial" charset="0"/>
                    <a:ea typeface="Arial" charset="0"/>
                    <a:cs typeface="Arial" charset="0"/>
                  </a:rPr>
                  <a:t>is very high</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spTree>
    <p:extLst>
      <p:ext uri="{BB962C8B-B14F-4D97-AF65-F5344CB8AC3E}">
        <p14:creationId xmlns:p14="http://schemas.microsoft.com/office/powerpoint/2010/main" val="8387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3" y="1381899"/>
            <a:ext cx="101388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01322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6633" y="1466945"/>
            <a:ext cx="685896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3590923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6153" y="1564779"/>
            <a:ext cx="10799287"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917023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Tree>
    <p:extLst>
      <p:ext uri="{BB962C8B-B14F-4D97-AF65-F5344CB8AC3E}">
        <p14:creationId xmlns:p14="http://schemas.microsoft.com/office/powerpoint/2010/main" val="3334892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spTree>
    <p:extLst>
      <p:ext uri="{BB962C8B-B14F-4D97-AF65-F5344CB8AC3E}">
        <p14:creationId xmlns:p14="http://schemas.microsoft.com/office/powerpoint/2010/main" val="3686940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534109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3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7620000" y="1729122"/>
            <a:ext cx="4198907" cy="3871848"/>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2" y="3701676"/>
              <a:ext cx="113179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38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4168085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2105514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33: Alignment</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26024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5216" y="184467"/>
            <a:ext cx="1166156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4291" y="1246913"/>
                <a:ext cx="11192493" cy="4957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Receiving antenna:</a:t>
                </a:r>
              </a:p>
              <a:p>
                <a:pPr marL="342900" lvl="8"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8" indent="-342900" latinLnBrk="1" hangingPunct="0">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sin</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4291" y="1246913"/>
                <a:ext cx="11192493" cy="4957439"/>
              </a:xfrm>
              <a:prstGeom prst="rect">
                <a:avLst/>
              </a:prstGeom>
              <a:blipFill>
                <a:blip r:embed="rId3"/>
                <a:stretch>
                  <a:fillRect l="-79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87174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 and propagation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668860" cy="3355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a:t>
                </a:r>
              </a:p>
              <a:p>
                <a:pPr algn="l" rtl="0" latinLnBrk="1" hangingPunct="0"/>
                <a:r>
                  <a:rPr lang="en-US" sz="2000" dirty="0">
                    <a:solidFill>
                      <a:srgbClr val="000000"/>
                    </a:solidFill>
                  </a:rPr>
                  <a:t>      equilibrium and the same power is transmitted and</a:t>
                </a:r>
              </a:p>
              <a:p>
                <a:pPr algn="l" rtl="0" latinLnBrk="1" hangingPunct="0"/>
                <a:r>
                  <a:rPr lang="en-US" sz="2000" dirty="0">
                    <a:solidFill>
                      <a:srgbClr val="000000"/>
                    </a:solidFill>
                  </a:rPr>
                  <a:t>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algn="l" rtl="0" latinLnBrk="1" hangingPunct="0"/>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err="1">
                    <a:solidFill>
                      <a:srgbClr val="000000"/>
                    </a:solidFill>
                  </a:rPr>
                  <a:t>Friis</a:t>
                </a:r>
                <a:r>
                  <a:rPr lang="en-US" sz="2000" dirty="0">
                    <a:solidFill>
                      <a:srgbClr val="000000"/>
                    </a:solidFill>
                  </a:rPr>
                  <a:t> formulas</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𝑆𝐴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𝐺𝐴</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668860" cy="3355788"/>
              </a:xfrm>
              <a:prstGeom prst="rect">
                <a:avLst/>
              </a:prstGeom>
              <a:blipFill>
                <a:blip r:embed="rId3"/>
                <a:stretch>
                  <a:fillRect l="-1050" t="-1886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0876" y="1207629"/>
                <a:ext cx="8278613" cy="47636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ndParaRPr>
              </a:p>
              <a:p>
                <a:pPr marL="285750" indent="-285750" latinLnBrk="1" hangingPunct="0">
                  <a:buFont typeface="Arial" panose="020B0604020202020204" pitchFamily="34" charset="0"/>
                  <a:buChar char="•"/>
                </a:pPr>
                <a:r>
                  <a:rPr lang="en-US" dirty="0">
                    <a:solidFill>
                      <a:srgbClr val="000000"/>
                    </a:solidFill>
                  </a:rPr>
                  <a:t>For Norcal,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=1,  </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=150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rPr>
                  <a:t>, for </a:t>
                </a:r>
                <a14:m>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=2000 </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𝑝𝑊</m:t>
                    </m:r>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207629"/>
                <a:ext cx="8278613" cy="4763680"/>
              </a:xfrm>
              <a:prstGeom prst="rect">
                <a:avLst/>
              </a:prstGeom>
              <a:blipFill>
                <a:blip r:embed="rId3"/>
                <a:stretch>
                  <a:fillRect l="-1074" t="-79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78356" y="1025171"/>
                <a:ext cx="9669229" cy="5918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Nyquist</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78356" y="1025171"/>
                <a:ext cx="9669229" cy="5918798"/>
              </a:xfrm>
              <a:prstGeom prst="rect">
                <a:avLst/>
              </a:prstGeom>
              <a:blipFill>
                <a:blip r:embed="rId3"/>
                <a:stretch>
                  <a:fillRect l="-2228" t="-74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315977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217325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1825029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555234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6999</Words>
  <Application>Microsoft Macintosh PowerPoint</Application>
  <PresentationFormat>Widescreen</PresentationFormat>
  <Paragraphs>1582</Paragraphs>
  <Slides>94</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PowerPoint Presentation</vt:lpstr>
      <vt:lpstr>BJT common base amplifier</vt:lpstr>
      <vt:lpstr>PowerPoint Presentation</vt:lpstr>
      <vt:lpstr>PowerPoint Presentation</vt:lpstr>
      <vt:lpstr>JFET common source amplifier</vt:lpstr>
      <vt:lpstr>PowerPoint Presentation</vt:lpstr>
      <vt:lpstr>JFET common drain amplifier</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244</cp:revision>
  <dcterms:created xsi:type="dcterms:W3CDTF">2021-07-06T18:24:07Z</dcterms:created>
  <dcterms:modified xsi:type="dcterms:W3CDTF">2021-07-10T05:40:50Z</dcterms:modified>
</cp:coreProperties>
</file>